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64" r:id="rId5"/>
    <p:sldId id="258" r:id="rId6"/>
    <p:sldId id="259" r:id="rId7"/>
    <p:sldId id="260" r:id="rId8"/>
    <p:sldId id="263"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SHUK SHARMA" userId="ff90d253-22dc-4a6b-932b-a23e481e7b99" providerId="ADAL" clId="{FB176961-EDCF-4BFE-8FCB-9686427D4BF0}"/>
    <pc:docChg chg="undo custSel modSld">
      <pc:chgData name="KINSHUK SHARMA" userId="ff90d253-22dc-4a6b-932b-a23e481e7b99" providerId="ADAL" clId="{FB176961-EDCF-4BFE-8FCB-9686427D4BF0}" dt="2021-10-01T07:53:00.821" v="166" actId="113"/>
      <pc:docMkLst>
        <pc:docMk/>
      </pc:docMkLst>
      <pc:sldChg chg="modSp mod">
        <pc:chgData name="KINSHUK SHARMA" userId="ff90d253-22dc-4a6b-932b-a23e481e7b99" providerId="ADAL" clId="{FB176961-EDCF-4BFE-8FCB-9686427D4BF0}" dt="2021-10-01T07:53:00.821" v="166" actId="113"/>
        <pc:sldMkLst>
          <pc:docMk/>
          <pc:sldMk cId="1657259722" sldId="256"/>
        </pc:sldMkLst>
        <pc:spChg chg="mod">
          <ac:chgData name="KINSHUK SHARMA" userId="ff90d253-22dc-4a6b-932b-a23e481e7b99" providerId="ADAL" clId="{FB176961-EDCF-4BFE-8FCB-9686427D4BF0}" dt="2021-10-01T07:53:00.821" v="166" actId="113"/>
          <ac:spMkLst>
            <pc:docMk/>
            <pc:sldMk cId="1657259722" sldId="256"/>
            <ac:spMk id="3" creationId="{562CDAC6-4B61-4F55-AED0-B4E7F604061B}"/>
          </ac:spMkLst>
        </pc:spChg>
      </pc:sldChg>
      <pc:sldChg chg="modSp mod">
        <pc:chgData name="KINSHUK SHARMA" userId="ff90d253-22dc-4a6b-932b-a23e481e7b99" providerId="ADAL" clId="{FB176961-EDCF-4BFE-8FCB-9686427D4BF0}" dt="2021-10-01T07:48:08.998" v="139" actId="1076"/>
        <pc:sldMkLst>
          <pc:docMk/>
          <pc:sldMk cId="751501145" sldId="257"/>
        </pc:sldMkLst>
        <pc:spChg chg="mod">
          <ac:chgData name="KINSHUK SHARMA" userId="ff90d253-22dc-4a6b-932b-a23e481e7b99" providerId="ADAL" clId="{FB176961-EDCF-4BFE-8FCB-9686427D4BF0}" dt="2021-10-01T07:46:31.311" v="126" actId="1076"/>
          <ac:spMkLst>
            <pc:docMk/>
            <pc:sldMk cId="751501145" sldId="257"/>
            <ac:spMk id="2" creationId="{F67C3634-1DA4-417D-A20B-DE12F192CEB9}"/>
          </ac:spMkLst>
        </pc:spChg>
        <pc:spChg chg="mod">
          <ac:chgData name="KINSHUK SHARMA" userId="ff90d253-22dc-4a6b-932b-a23e481e7b99" providerId="ADAL" clId="{FB176961-EDCF-4BFE-8FCB-9686427D4BF0}" dt="2021-10-01T07:48:08.998" v="139" actId="1076"/>
          <ac:spMkLst>
            <pc:docMk/>
            <pc:sldMk cId="751501145" sldId="257"/>
            <ac:spMk id="3" creationId="{9597F2A8-51CC-4128-AC27-3E2540100F45}"/>
          </ac:spMkLst>
        </pc:spChg>
      </pc:sldChg>
      <pc:sldChg chg="modSp mod">
        <pc:chgData name="KINSHUK SHARMA" userId="ff90d253-22dc-4a6b-932b-a23e481e7b99" providerId="ADAL" clId="{FB176961-EDCF-4BFE-8FCB-9686427D4BF0}" dt="2021-10-01T07:52:27.652" v="163" actId="20577"/>
        <pc:sldMkLst>
          <pc:docMk/>
          <pc:sldMk cId="3165860926" sldId="258"/>
        </pc:sldMkLst>
        <pc:spChg chg="mod">
          <ac:chgData name="KINSHUK SHARMA" userId="ff90d253-22dc-4a6b-932b-a23e481e7b99" providerId="ADAL" clId="{FB176961-EDCF-4BFE-8FCB-9686427D4BF0}" dt="2021-10-01T07:52:27.652" v="163" actId="20577"/>
          <ac:spMkLst>
            <pc:docMk/>
            <pc:sldMk cId="3165860926" sldId="258"/>
            <ac:spMk id="2" creationId="{B6385548-0586-4B34-93A4-77EE77B86ED7}"/>
          </ac:spMkLst>
        </pc:spChg>
        <pc:spChg chg="mod">
          <ac:chgData name="KINSHUK SHARMA" userId="ff90d253-22dc-4a6b-932b-a23e481e7b99" providerId="ADAL" clId="{FB176961-EDCF-4BFE-8FCB-9686427D4BF0}" dt="2021-10-01T07:43:30.481" v="88" actId="27636"/>
          <ac:spMkLst>
            <pc:docMk/>
            <pc:sldMk cId="3165860926" sldId="258"/>
            <ac:spMk id="3" creationId="{008FDE43-FB6F-4E5C-8304-CC31C2BA29AC}"/>
          </ac:spMkLst>
        </pc:spChg>
      </pc:sldChg>
      <pc:sldChg chg="modSp mod">
        <pc:chgData name="KINSHUK SHARMA" userId="ff90d253-22dc-4a6b-932b-a23e481e7b99" providerId="ADAL" clId="{FB176961-EDCF-4BFE-8FCB-9686427D4BF0}" dt="2021-10-01T07:45:48.287" v="116" actId="20577"/>
        <pc:sldMkLst>
          <pc:docMk/>
          <pc:sldMk cId="3071040319" sldId="259"/>
        </pc:sldMkLst>
        <pc:spChg chg="mod">
          <ac:chgData name="KINSHUK SHARMA" userId="ff90d253-22dc-4a6b-932b-a23e481e7b99" providerId="ADAL" clId="{FB176961-EDCF-4BFE-8FCB-9686427D4BF0}" dt="2021-10-01T07:45:48.287" v="116" actId="20577"/>
          <ac:spMkLst>
            <pc:docMk/>
            <pc:sldMk cId="3071040319" sldId="259"/>
            <ac:spMk id="2" creationId="{5732A007-BB7B-4FDA-BD65-72A96881862A}"/>
          </ac:spMkLst>
        </pc:spChg>
        <pc:spChg chg="mod">
          <ac:chgData name="KINSHUK SHARMA" userId="ff90d253-22dc-4a6b-932b-a23e481e7b99" providerId="ADAL" clId="{FB176961-EDCF-4BFE-8FCB-9686427D4BF0}" dt="2021-10-01T07:44:52.312" v="102" actId="1076"/>
          <ac:spMkLst>
            <pc:docMk/>
            <pc:sldMk cId="3071040319" sldId="259"/>
            <ac:spMk id="3" creationId="{184E2FF3-1ACA-40A3-916E-6C10F82F1047}"/>
          </ac:spMkLst>
        </pc:spChg>
      </pc:sldChg>
      <pc:sldChg chg="modSp mod">
        <pc:chgData name="KINSHUK SHARMA" userId="ff90d253-22dc-4a6b-932b-a23e481e7b99" providerId="ADAL" clId="{FB176961-EDCF-4BFE-8FCB-9686427D4BF0}" dt="2021-10-01T07:46:08.108" v="122" actId="1076"/>
        <pc:sldMkLst>
          <pc:docMk/>
          <pc:sldMk cId="81577876" sldId="260"/>
        </pc:sldMkLst>
        <pc:spChg chg="mod">
          <ac:chgData name="KINSHUK SHARMA" userId="ff90d253-22dc-4a6b-932b-a23e481e7b99" providerId="ADAL" clId="{FB176961-EDCF-4BFE-8FCB-9686427D4BF0}" dt="2021-10-01T07:46:04.302" v="121" actId="1076"/>
          <ac:spMkLst>
            <pc:docMk/>
            <pc:sldMk cId="81577876" sldId="260"/>
            <ac:spMk id="2" creationId="{C084ECD9-B00D-485D-B203-2E319637359A}"/>
          </ac:spMkLst>
        </pc:spChg>
        <pc:spChg chg="mod">
          <ac:chgData name="KINSHUK SHARMA" userId="ff90d253-22dc-4a6b-932b-a23e481e7b99" providerId="ADAL" clId="{FB176961-EDCF-4BFE-8FCB-9686427D4BF0}" dt="2021-10-01T07:46:08.108" v="122" actId="1076"/>
          <ac:spMkLst>
            <pc:docMk/>
            <pc:sldMk cId="81577876" sldId="260"/>
            <ac:spMk id="3" creationId="{8888A210-59E3-412E-8FD9-E4C6DE1849BC}"/>
          </ac:spMkLst>
        </pc:spChg>
      </pc:sldChg>
      <pc:sldChg chg="modSp mod">
        <pc:chgData name="KINSHUK SHARMA" userId="ff90d253-22dc-4a6b-932b-a23e481e7b99" providerId="ADAL" clId="{FB176961-EDCF-4BFE-8FCB-9686427D4BF0}" dt="2021-10-01T07:46:15.832" v="123" actId="113"/>
        <pc:sldMkLst>
          <pc:docMk/>
          <pc:sldMk cId="384893244" sldId="261"/>
        </pc:sldMkLst>
        <pc:spChg chg="mod">
          <ac:chgData name="KINSHUK SHARMA" userId="ff90d253-22dc-4a6b-932b-a23e481e7b99" providerId="ADAL" clId="{FB176961-EDCF-4BFE-8FCB-9686427D4BF0}" dt="2021-10-01T07:46:15.832" v="123" actId="113"/>
          <ac:spMkLst>
            <pc:docMk/>
            <pc:sldMk cId="384893244" sldId="261"/>
            <ac:spMk id="2" creationId="{B26690D7-6205-44C6-89E8-B28880BE820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E94C35-B863-473E-8358-ABFA17AAB6BD}"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2123200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94C35-B863-473E-8358-ABFA17AAB6BD}"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3862845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94C35-B863-473E-8358-ABFA17AAB6BD}"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164575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94C35-B863-473E-8358-ABFA17AAB6BD}"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1442771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94C35-B863-473E-8358-ABFA17AAB6BD}" type="datetimeFigureOut">
              <a:rPr lang="en-IN" smtClean="0"/>
              <a:t>11-04-2022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364474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E94C35-B863-473E-8358-ABFA17AAB6BD}"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70785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E94C35-B863-473E-8358-ABFA17AAB6BD}" type="datetimeFigureOut">
              <a:rPr lang="en-IN" smtClean="0"/>
              <a:t>11-04-2022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320863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E94C35-B863-473E-8358-ABFA17AAB6BD}" type="datetimeFigureOut">
              <a:rPr lang="en-IN" smtClean="0"/>
              <a:t>11-04-2022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185197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94C35-B863-473E-8358-ABFA17AAB6BD}" type="datetimeFigureOut">
              <a:rPr lang="en-IN" smtClean="0"/>
              <a:t>11-04-2022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22005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E94C35-B863-473E-8358-ABFA17AAB6BD}"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62806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E94C35-B863-473E-8358-ABFA17AAB6BD}" type="datetimeFigureOut">
              <a:rPr lang="en-IN" smtClean="0"/>
              <a:t>11-04-2022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184051-EACF-4838-9F74-322B70696026}" type="slidenum">
              <a:rPr lang="en-IN" smtClean="0"/>
              <a:t>‹#›</a:t>
            </a:fld>
            <a:endParaRPr lang="en-IN"/>
          </a:p>
        </p:txBody>
      </p:sp>
    </p:spTree>
    <p:extLst>
      <p:ext uri="{BB962C8B-B14F-4D97-AF65-F5344CB8AC3E}">
        <p14:creationId xmlns:p14="http://schemas.microsoft.com/office/powerpoint/2010/main" val="157488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94C35-B863-473E-8358-ABFA17AAB6BD}" type="datetimeFigureOut">
              <a:rPr lang="en-IN" smtClean="0"/>
              <a:t>11-04-2022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84051-EACF-4838-9F74-322B70696026}" type="slidenum">
              <a:rPr lang="en-IN" smtClean="0"/>
              <a:t>‹#›</a:t>
            </a:fld>
            <a:endParaRPr lang="en-IN"/>
          </a:p>
        </p:txBody>
      </p:sp>
    </p:spTree>
    <p:extLst>
      <p:ext uri="{BB962C8B-B14F-4D97-AF65-F5344CB8AC3E}">
        <p14:creationId xmlns:p14="http://schemas.microsoft.com/office/powerpoint/2010/main" val="14705366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roboforex.com/blog/2020/05/28/traders-dynamic-index-indicator-description-and-trading/"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our Directors Will Leave Wells Fargo&amp;#39;s Board - The New York Times">
            <a:extLst>
              <a:ext uri="{FF2B5EF4-FFF2-40B4-BE49-F238E27FC236}">
                <a16:creationId xmlns:a16="http://schemas.microsoft.com/office/drawing/2014/main" id="{373101D3-9FC8-42B6-9E00-185D221BEA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010"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1FD616-8B53-4B65-BACA-ADFEC160E227}"/>
              </a:ext>
            </a:extLst>
          </p:cNvPr>
          <p:cNvSpPr>
            <a:spLocks noGrp="1"/>
          </p:cNvSpPr>
          <p:nvPr>
            <p:ph type="ctrTitle"/>
          </p:nvPr>
        </p:nvSpPr>
        <p:spPr>
          <a:xfrm>
            <a:off x="477981" y="1122363"/>
            <a:ext cx="4023360" cy="3204134"/>
          </a:xfrm>
        </p:spPr>
        <p:txBody>
          <a:bodyPr anchor="b">
            <a:normAutofit/>
          </a:bodyPr>
          <a:lstStyle/>
          <a:p>
            <a:pPr algn="l"/>
            <a:r>
              <a:rPr lang="en-IN" sz="4800" dirty="0">
                <a:latin typeface="Times New Roman" panose="02020603050405020304" pitchFamily="18" charset="0"/>
                <a:cs typeface="Times New Roman" panose="02020603050405020304" pitchFamily="18" charset="0"/>
              </a:rPr>
              <a:t>Wells Fargo Misconduct</a:t>
            </a:r>
          </a:p>
        </p:txBody>
      </p:sp>
      <p:sp>
        <p:nvSpPr>
          <p:cNvPr id="3" name="Subtitle 2">
            <a:extLst>
              <a:ext uri="{FF2B5EF4-FFF2-40B4-BE49-F238E27FC236}">
                <a16:creationId xmlns:a16="http://schemas.microsoft.com/office/drawing/2014/main" id="{562CDAC6-4B61-4F55-AED0-B4E7F604061B}"/>
              </a:ext>
            </a:extLst>
          </p:cNvPr>
          <p:cNvSpPr>
            <a:spLocks noGrp="1"/>
          </p:cNvSpPr>
          <p:nvPr>
            <p:ph type="subTitle" idx="1"/>
          </p:nvPr>
        </p:nvSpPr>
        <p:spPr>
          <a:xfrm>
            <a:off x="477980" y="5220392"/>
            <a:ext cx="4023359" cy="1295818"/>
          </a:xfrm>
        </p:spPr>
        <p:txBody>
          <a:bodyPr>
            <a:normAutofit/>
          </a:bodyPr>
          <a:lstStyle/>
          <a:p>
            <a:pPr algn="l"/>
            <a:r>
              <a:rPr lang="en-US" sz="1400" dirty="0"/>
              <a:t>Group Members:</a:t>
            </a:r>
          </a:p>
          <a:p>
            <a:pPr algn="l"/>
            <a:r>
              <a:rPr lang="en-US" sz="1400" b="1" dirty="0"/>
              <a:t>Rakshita Singh (A2305219691)</a:t>
            </a:r>
          </a:p>
          <a:p>
            <a:pPr algn="l"/>
            <a:r>
              <a:rPr lang="en-US" sz="1400" b="1" dirty="0" err="1"/>
              <a:t>Mitashi</a:t>
            </a:r>
            <a:r>
              <a:rPr lang="en-US" sz="1400" b="1" dirty="0"/>
              <a:t> Bansal (A2305219684)</a:t>
            </a:r>
          </a:p>
          <a:p>
            <a:pPr algn="l"/>
            <a:r>
              <a:rPr lang="en-US" sz="1400" b="1" dirty="0" err="1"/>
              <a:t>Devangna</a:t>
            </a:r>
            <a:r>
              <a:rPr lang="en-US" sz="1400" b="1" dirty="0"/>
              <a:t> Jain (A2305219647)</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259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4ECD9-B00D-485D-B203-2E319637359A}"/>
              </a:ext>
            </a:extLst>
          </p:cNvPr>
          <p:cNvSpPr>
            <a:spLocks noGrp="1"/>
          </p:cNvSpPr>
          <p:nvPr>
            <p:ph type="title"/>
          </p:nvPr>
        </p:nvSpPr>
        <p:spPr>
          <a:xfrm>
            <a:off x="640080" y="325369"/>
            <a:ext cx="4368602" cy="1956841"/>
          </a:xfrm>
        </p:spPr>
        <p:txBody>
          <a:bodyPr anchor="b">
            <a:normAutofit/>
          </a:bodyPr>
          <a:lstStyle/>
          <a:p>
            <a:r>
              <a:rPr lang="en-IN" sz="5400" b="1" dirty="0"/>
              <a:t>Contents:</a:t>
            </a:r>
          </a:p>
        </p:txBody>
      </p:sp>
      <p:sp>
        <p:nvSpPr>
          <p:cNvPr id="8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88A210-59E3-412E-8FD9-E4C6DE1849BC}"/>
              </a:ext>
            </a:extLst>
          </p:cNvPr>
          <p:cNvSpPr>
            <a:spLocks noGrp="1"/>
          </p:cNvSpPr>
          <p:nvPr>
            <p:ph idx="1"/>
          </p:nvPr>
        </p:nvSpPr>
        <p:spPr>
          <a:xfrm>
            <a:off x="640080" y="2872899"/>
            <a:ext cx="4243589" cy="3320668"/>
          </a:xfrm>
        </p:spPr>
        <p:txBody>
          <a:bodyPr>
            <a:normAutofit/>
          </a:bodyPr>
          <a:lstStyle/>
          <a:p>
            <a:r>
              <a:rPr lang="en-IN" sz="1500" dirty="0">
                <a:cs typeface="Times New Roman" panose="02020603050405020304" pitchFamily="18" charset="0"/>
              </a:rPr>
              <a:t>In today’s presentation we will be discussing about Wells Fargo fraud -  American financial institution – 2011-2015</a:t>
            </a:r>
            <a:endParaRPr lang="en-US" sz="1500" dirty="0">
              <a:cs typeface="Times New Roman" panose="02020603050405020304" pitchFamily="18" charset="0"/>
            </a:endParaRPr>
          </a:p>
          <a:p>
            <a:r>
              <a:rPr lang="en-IN" sz="1500" dirty="0">
                <a:cs typeface="Times New Roman" panose="02020603050405020304" pitchFamily="18" charset="0"/>
              </a:rPr>
              <a:t>Secondly, we will be discussing about what are the ethical violations that took place. </a:t>
            </a:r>
          </a:p>
          <a:p>
            <a:r>
              <a:rPr lang="en-IN" sz="1500" dirty="0">
                <a:cs typeface="Times New Roman" panose="02020603050405020304" pitchFamily="18" charset="0"/>
              </a:rPr>
              <a:t>In addition, we will be discussing about what were the key remedial measures that have been implemented  to curb its effect.</a:t>
            </a:r>
            <a:endParaRPr lang="en-US" sz="1500" dirty="0">
              <a:cs typeface="Times New Roman" panose="02020603050405020304" pitchFamily="18" charset="0"/>
            </a:endParaRPr>
          </a:p>
          <a:p>
            <a:r>
              <a:rPr lang="en-IN" sz="1500" dirty="0">
                <a:cs typeface="Times New Roman" panose="02020603050405020304" pitchFamily="18" charset="0"/>
              </a:rPr>
              <a:t>Furthermore, we will be knowing about impact of the fraud </a:t>
            </a:r>
            <a:r>
              <a:rPr lang="en-US" sz="1500" dirty="0">
                <a:cs typeface="Times New Roman" panose="02020603050405020304" pitchFamily="18" charset="0"/>
              </a:rPr>
              <a:t>on various parts of society</a:t>
            </a:r>
          </a:p>
          <a:p>
            <a:r>
              <a:rPr lang="en-IN" sz="1500" dirty="0">
                <a:cs typeface="Times New Roman" panose="02020603050405020304" pitchFamily="18" charset="0"/>
              </a:rPr>
              <a:t>Last but not the least we will be explaining what happened in this fraud exactly through a short illustrative video.</a:t>
            </a:r>
          </a:p>
        </p:txBody>
      </p:sp>
      <p:pic>
        <p:nvPicPr>
          <p:cNvPr id="5" name="Picture 4" descr="Graphical user interface&#10;&#10;Description automatically generated with low confidence">
            <a:extLst>
              <a:ext uri="{FF2B5EF4-FFF2-40B4-BE49-F238E27FC236}">
                <a16:creationId xmlns:a16="http://schemas.microsoft.com/office/drawing/2014/main" id="{314E5929-CF87-462C-A510-EE2EC6973A2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6277" r="1087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EE51518E-FF0B-4F43-9B6A-14E2068EF7AF}"/>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blog.roboforex.com/blog/2020/05/28/traders-dynamic-index-indicator-description-and-tradin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32900575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13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C3634-1DA4-417D-A20B-DE12F192CEB9}"/>
              </a:ext>
            </a:extLst>
          </p:cNvPr>
          <p:cNvSpPr>
            <a:spLocks noGrp="1"/>
          </p:cNvSpPr>
          <p:nvPr>
            <p:ph type="title"/>
          </p:nvPr>
        </p:nvSpPr>
        <p:spPr>
          <a:xfrm>
            <a:off x="838199" y="443197"/>
            <a:ext cx="4571999" cy="1165002"/>
          </a:xfrm>
        </p:spPr>
        <p:txBody>
          <a:bodyPr anchor="b">
            <a:normAutofit/>
          </a:bodyPr>
          <a:lstStyle/>
          <a:p>
            <a:r>
              <a:rPr lang="en-US" b="1" dirty="0"/>
              <a:t>Introduction:</a:t>
            </a:r>
            <a:endParaRPr lang="en-IN" b="1" dirty="0"/>
          </a:p>
        </p:txBody>
      </p:sp>
      <p:sp>
        <p:nvSpPr>
          <p:cNvPr id="3" name="Content Placeholder 2">
            <a:extLst>
              <a:ext uri="{FF2B5EF4-FFF2-40B4-BE49-F238E27FC236}">
                <a16:creationId xmlns:a16="http://schemas.microsoft.com/office/drawing/2014/main" id="{9597F2A8-51CC-4128-AC27-3E2540100F45}"/>
              </a:ext>
            </a:extLst>
          </p:cNvPr>
          <p:cNvSpPr>
            <a:spLocks noGrp="1"/>
          </p:cNvSpPr>
          <p:nvPr>
            <p:ph idx="1"/>
          </p:nvPr>
        </p:nvSpPr>
        <p:spPr>
          <a:xfrm>
            <a:off x="732557" y="1950515"/>
            <a:ext cx="4571999" cy="3776975"/>
          </a:xfrm>
        </p:spPr>
        <p:txBody>
          <a:bodyPr>
            <a:normAutofit/>
          </a:bodyPr>
          <a:lstStyle/>
          <a:p>
            <a:pPr algn="just">
              <a:lnSpc>
                <a:spcPct val="100000"/>
              </a:lnSpc>
            </a:pPr>
            <a:r>
              <a:rPr lang="en-US" sz="1800" dirty="0"/>
              <a:t>Wells Fargo provides banking, investment and mortgage products and services, as well as consumer and commercial finance to more than 7,200 locations, more than 13,000 ATMs, the internet, and mobile banking and has offices in 31 countries.</a:t>
            </a:r>
          </a:p>
          <a:p>
            <a:pPr algn="just">
              <a:lnSpc>
                <a:spcPct val="100000"/>
              </a:lnSpc>
            </a:pPr>
            <a:r>
              <a:rPr lang="en-US" sz="1800" dirty="0"/>
              <a:t>It stands on Three pillars: </a:t>
            </a:r>
          </a:p>
          <a:p>
            <a:pPr lvl="1" algn="just">
              <a:lnSpc>
                <a:spcPct val="100000"/>
              </a:lnSpc>
            </a:pPr>
            <a:r>
              <a:rPr lang="en-US" sz="1800" dirty="0"/>
              <a:t>Relationships that last a lifetime</a:t>
            </a:r>
          </a:p>
          <a:p>
            <a:pPr lvl="1" algn="just">
              <a:lnSpc>
                <a:spcPct val="100000"/>
              </a:lnSpc>
            </a:pPr>
            <a:r>
              <a:rPr lang="en-US" sz="1800" dirty="0"/>
              <a:t>Expertise and guidance to help customers make confident decisions</a:t>
            </a:r>
          </a:p>
          <a:p>
            <a:pPr lvl="1" algn="just">
              <a:lnSpc>
                <a:spcPct val="100000"/>
              </a:lnSpc>
            </a:pPr>
            <a:r>
              <a:rPr lang="en-US" sz="1800" dirty="0"/>
              <a:t>Going the extra mile to do what’s right</a:t>
            </a:r>
          </a:p>
          <a:p>
            <a:pPr marL="457200" lvl="1" indent="0" algn="just">
              <a:buNone/>
            </a:pPr>
            <a:endParaRPr lang="en-IN" sz="1500" dirty="0"/>
          </a:p>
        </p:txBody>
      </p:sp>
      <p:pic>
        <p:nvPicPr>
          <p:cNvPr id="2052" name="Picture 4" descr="Information On Wells Fargo Fraud Was Public Knowledge For Over A Year!">
            <a:extLst>
              <a:ext uri="{FF2B5EF4-FFF2-40B4-BE49-F238E27FC236}">
                <a16:creationId xmlns:a16="http://schemas.microsoft.com/office/drawing/2014/main" id="{DE0E2B80-6C04-40E5-9CFD-F3819ED4DC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4" r="16862" b="-2"/>
          <a:stretch/>
        </p:blipFill>
        <p:spPr bwMode="auto">
          <a:xfrm>
            <a:off x="6190488" y="564211"/>
            <a:ext cx="5157216" cy="5286197"/>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13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6" name="Rectangle 14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AutoShape 2" descr="Information On Wells Fargo Fraud Was Public Knowledge For Over A Year!">
            <a:extLst>
              <a:ext uri="{FF2B5EF4-FFF2-40B4-BE49-F238E27FC236}">
                <a16:creationId xmlns:a16="http://schemas.microsoft.com/office/drawing/2014/main" id="{0F826A4A-36CB-4601-BA07-953FC81AEAC3}"/>
              </a:ext>
            </a:extLst>
          </p:cNvPr>
          <p:cNvSpPr>
            <a:spLocks noChangeAspect="1" noChangeArrowheads="1"/>
          </p:cNvSpPr>
          <p:nvPr/>
        </p:nvSpPr>
        <p:spPr bwMode="auto">
          <a:xfrm>
            <a:off x="4128117" y="3276599"/>
            <a:ext cx="2120283" cy="21387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515011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81443-51D5-4E58-B163-603E50E0444B}"/>
              </a:ext>
            </a:extLst>
          </p:cNvPr>
          <p:cNvSpPr>
            <a:spLocks noGrp="1"/>
          </p:cNvSpPr>
          <p:nvPr>
            <p:ph idx="1"/>
          </p:nvPr>
        </p:nvSpPr>
        <p:spPr>
          <a:xfrm>
            <a:off x="909917" y="1030126"/>
            <a:ext cx="10515600" cy="4187333"/>
          </a:xfrm>
        </p:spPr>
        <p:txBody>
          <a:bodyPr/>
          <a:lstStyle/>
          <a:p>
            <a:r>
              <a:rPr lang="en-US" sz="2400" b="0" i="0" dirty="0">
                <a:effectLst/>
                <a:latin typeface="Arial" panose="020B0604020202020204" pitchFamily="34" charset="0"/>
              </a:rPr>
              <a:t>In 2013, rumors circulated that Wells Fargo employees in Southern California were engaging in aggressive tactics to meet their daily cross-selling targets. According to the Los Angeles Times, approximately 30 employees were fired for opening new accounts and issuing debit or credit cards without customer knowledge, in some cases by forging signatures.</a:t>
            </a:r>
          </a:p>
          <a:p>
            <a:pPr marL="0" indent="0">
              <a:buNone/>
            </a:pPr>
            <a:endParaRPr lang="en-US" sz="2400" b="0" i="0" dirty="0">
              <a:effectLst/>
              <a:latin typeface="Arial" panose="020B0604020202020204" pitchFamily="34" charset="0"/>
            </a:endParaRPr>
          </a:p>
          <a:p>
            <a:r>
              <a:rPr lang="en-US" sz="2400" b="0" i="0" dirty="0">
                <a:effectLst/>
                <a:latin typeface="Arial" panose="020B0604020202020204" pitchFamily="34" charset="0"/>
              </a:rPr>
              <a:t>In September 2016, Wells Fargo announced that it would pay $185 million to settle a lawsuit filed by regulators and the city and county of Los Angeles, admitting that employees had opened as many as 2 million accounts without customer authorization over a five-year period.</a:t>
            </a:r>
            <a:endParaRPr lang="en-IN" sz="2400" dirty="0"/>
          </a:p>
        </p:txBody>
      </p:sp>
    </p:spTree>
    <p:extLst>
      <p:ext uri="{BB962C8B-B14F-4D97-AF65-F5344CB8AC3E}">
        <p14:creationId xmlns:p14="http://schemas.microsoft.com/office/powerpoint/2010/main" val="143453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6385548-0586-4B34-93A4-77EE77B86ED7}"/>
              </a:ext>
            </a:extLst>
          </p:cNvPr>
          <p:cNvSpPr>
            <a:spLocks noGrp="1"/>
          </p:cNvSpPr>
          <p:nvPr>
            <p:ph type="title"/>
          </p:nvPr>
        </p:nvSpPr>
        <p:spPr>
          <a:xfrm>
            <a:off x="695104" y="320402"/>
            <a:ext cx="4929556" cy="764327"/>
          </a:xfrm>
        </p:spPr>
        <p:txBody>
          <a:bodyPr anchor="b">
            <a:normAutofit/>
          </a:bodyPr>
          <a:lstStyle/>
          <a:p>
            <a:r>
              <a:rPr lang="en-IN" b="1" dirty="0"/>
              <a:t>Ethical Violations :</a:t>
            </a:r>
          </a:p>
        </p:txBody>
      </p:sp>
      <p:sp>
        <p:nvSpPr>
          <p:cNvPr id="3" name="Content Placeholder 2">
            <a:extLst>
              <a:ext uri="{FF2B5EF4-FFF2-40B4-BE49-F238E27FC236}">
                <a16:creationId xmlns:a16="http://schemas.microsoft.com/office/drawing/2014/main" id="{008FDE43-FB6F-4E5C-8304-CC31C2BA29AC}"/>
              </a:ext>
            </a:extLst>
          </p:cNvPr>
          <p:cNvSpPr>
            <a:spLocks noGrp="1"/>
          </p:cNvSpPr>
          <p:nvPr>
            <p:ph idx="1"/>
          </p:nvPr>
        </p:nvSpPr>
        <p:spPr>
          <a:xfrm>
            <a:off x="695104" y="2012403"/>
            <a:ext cx="4929556" cy="4406152"/>
          </a:xfrm>
        </p:spPr>
        <p:txBody>
          <a:bodyPr>
            <a:normAutofit/>
          </a:bodyPr>
          <a:lstStyle/>
          <a:p>
            <a:pPr>
              <a:lnSpc>
                <a:spcPct val="150000"/>
              </a:lnSpc>
            </a:pPr>
            <a:r>
              <a:rPr lang="en-US" sz="2000" dirty="0"/>
              <a:t>A misalignment between stated and actual organizational vision and values</a:t>
            </a:r>
          </a:p>
          <a:p>
            <a:pPr>
              <a:lnSpc>
                <a:spcPct val="150000"/>
              </a:lnSpc>
            </a:pPr>
            <a:r>
              <a:rPr lang="en-US" sz="2000" dirty="0"/>
              <a:t>Conflicts of Interest</a:t>
            </a:r>
          </a:p>
          <a:p>
            <a:pPr>
              <a:lnSpc>
                <a:spcPct val="150000"/>
              </a:lnSpc>
            </a:pPr>
            <a:r>
              <a:rPr lang="en-US" sz="2000" dirty="0"/>
              <a:t>Violation of Beneficence </a:t>
            </a:r>
          </a:p>
          <a:p>
            <a:pPr>
              <a:lnSpc>
                <a:spcPct val="150000"/>
              </a:lnSpc>
            </a:pPr>
            <a:r>
              <a:rPr lang="en-US" sz="2000" dirty="0"/>
              <a:t>Lack of Fidelity “ Trust Issues “.</a:t>
            </a:r>
          </a:p>
          <a:p>
            <a:pPr>
              <a:lnSpc>
                <a:spcPct val="150000"/>
              </a:lnSpc>
            </a:pPr>
            <a:r>
              <a:rPr lang="en-US" sz="2000" b="0" i="0" dirty="0">
                <a:effectLst/>
              </a:rPr>
              <a:t>Those who tried to warn senior managers of these violations were often ignored</a:t>
            </a:r>
          </a:p>
          <a:p>
            <a:pPr>
              <a:lnSpc>
                <a:spcPct val="150000"/>
              </a:lnSpc>
            </a:pPr>
            <a:r>
              <a:rPr lang="en-US" sz="2000" b="0" i="0" dirty="0">
                <a:effectLst/>
              </a:rPr>
              <a:t>Unfair treatment to the customers</a:t>
            </a:r>
            <a:endParaRPr lang="en-IN" sz="2400" dirty="0"/>
          </a:p>
        </p:txBody>
      </p:sp>
      <p:cxnSp>
        <p:nvCxnSpPr>
          <p:cNvPr id="33" name="Straight Connector 27">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4" descr="Wells Fargo Data Breach: The Saga Continues (Part 1) | LogicManager">
            <a:extLst>
              <a:ext uri="{FF2B5EF4-FFF2-40B4-BE49-F238E27FC236}">
                <a16:creationId xmlns:a16="http://schemas.microsoft.com/office/drawing/2014/main" id="{B5B09BC8-09E4-4D3E-9D0B-137185118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8620"/>
          <a:stretch/>
        </p:blipFill>
        <p:spPr bwMode="auto">
          <a:xfrm>
            <a:off x="6829039" y="3677204"/>
            <a:ext cx="4853685" cy="293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lls">
            <a:extLst>
              <a:ext uri="{FF2B5EF4-FFF2-40B4-BE49-F238E27FC236}">
                <a16:creationId xmlns:a16="http://schemas.microsoft.com/office/drawing/2014/main" id="{EAC083B0-D4C6-46E2-91D6-808FA7387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038" y="781049"/>
            <a:ext cx="4853683" cy="2743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84C624-7D45-49F4-8AD3-ECB419C0A797}"/>
              </a:ext>
            </a:extLst>
          </p:cNvPr>
          <p:cNvSpPr txBox="1"/>
          <p:nvPr/>
        </p:nvSpPr>
        <p:spPr>
          <a:xfrm>
            <a:off x="718222" y="1084729"/>
            <a:ext cx="5092262" cy="830997"/>
          </a:xfrm>
          <a:prstGeom prst="rect">
            <a:avLst/>
          </a:prstGeom>
          <a:noFill/>
        </p:spPr>
        <p:txBody>
          <a:bodyPr wrap="square">
            <a:spAutoFit/>
          </a:bodyPr>
          <a:lstStyle/>
          <a:p>
            <a:r>
              <a:rPr lang="en-IN" sz="2000" dirty="0">
                <a:cs typeface="Times New Roman" panose="02020603050405020304" pitchFamily="18" charset="0"/>
              </a:rPr>
              <a:t>(s</a:t>
            </a:r>
            <a:r>
              <a:rPr lang="en-US" sz="1400" b="1" i="0" dirty="0" err="1">
                <a:solidFill>
                  <a:srgbClr val="BDC1C6"/>
                </a:solidFill>
                <a:effectLst/>
                <a:latin typeface="arial" panose="020B0604020202020204" pitchFamily="34" charset="0"/>
              </a:rPr>
              <a:t>omething</a:t>
            </a:r>
            <a:r>
              <a:rPr lang="en-US" sz="1400" b="1" i="0" dirty="0">
                <a:solidFill>
                  <a:srgbClr val="BDC1C6"/>
                </a:solidFill>
                <a:effectLst/>
                <a:latin typeface="arial" panose="020B0604020202020204" pitchFamily="34" charset="0"/>
              </a:rPr>
              <a:t> that is - spoken, written, actioned - that violates a company's documented code of ethics, mission, vision, values, and culture)</a:t>
            </a:r>
            <a:endParaRPr lang="en-US" sz="2000" dirty="0">
              <a:cs typeface="Times New Roman" panose="02020603050405020304" pitchFamily="18" charset="0"/>
            </a:endParaRPr>
          </a:p>
        </p:txBody>
      </p:sp>
    </p:spTree>
    <p:extLst>
      <p:ext uri="{BB962C8B-B14F-4D97-AF65-F5344CB8AC3E}">
        <p14:creationId xmlns:p14="http://schemas.microsoft.com/office/powerpoint/2010/main" val="3165860926"/>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00" name="Rectangle 1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A007-BB7B-4FDA-BD65-72A96881862A}"/>
              </a:ext>
            </a:extLst>
          </p:cNvPr>
          <p:cNvSpPr>
            <a:spLocks noGrp="1"/>
          </p:cNvSpPr>
          <p:nvPr>
            <p:ph type="title"/>
          </p:nvPr>
        </p:nvSpPr>
        <p:spPr>
          <a:xfrm>
            <a:off x="666750" y="1007001"/>
            <a:ext cx="6692838" cy="1182927"/>
          </a:xfrm>
        </p:spPr>
        <p:txBody>
          <a:bodyPr anchor="b">
            <a:normAutofit/>
          </a:bodyPr>
          <a:lstStyle/>
          <a:p>
            <a:r>
              <a:rPr lang="en-US" sz="3200" b="1" dirty="0"/>
              <a:t>Key Remedial Measures Implemented:</a:t>
            </a:r>
            <a:endParaRPr lang="en-IN" sz="3200" b="1" dirty="0"/>
          </a:p>
        </p:txBody>
      </p:sp>
      <p:cxnSp>
        <p:nvCxnSpPr>
          <p:cNvPr id="4101" name="Straight Connector 13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4E2FF3-1ACA-40A3-916E-6C10F82F1047}"/>
              </a:ext>
            </a:extLst>
          </p:cNvPr>
          <p:cNvSpPr>
            <a:spLocks noGrp="1"/>
          </p:cNvSpPr>
          <p:nvPr>
            <p:ph idx="1"/>
          </p:nvPr>
        </p:nvSpPr>
        <p:spPr>
          <a:xfrm>
            <a:off x="732755" y="2707071"/>
            <a:ext cx="6190412" cy="3344459"/>
          </a:xfrm>
        </p:spPr>
        <p:txBody>
          <a:bodyPr anchor="t">
            <a:normAutofit/>
          </a:bodyPr>
          <a:lstStyle/>
          <a:p>
            <a:pPr>
              <a:lnSpc>
                <a:spcPct val="150000"/>
              </a:lnSpc>
            </a:pPr>
            <a:r>
              <a:rPr lang="en-US" sz="1900" dirty="0">
                <a:solidFill>
                  <a:schemeClr val="tx1">
                    <a:alpha val="80000"/>
                  </a:schemeClr>
                </a:solidFill>
              </a:rPr>
              <a:t>Replacement and reorganization of leadership</a:t>
            </a:r>
          </a:p>
          <a:p>
            <a:pPr>
              <a:lnSpc>
                <a:spcPct val="150000"/>
              </a:lnSpc>
            </a:pPr>
            <a:r>
              <a:rPr lang="en-US" sz="1900" dirty="0">
                <a:solidFill>
                  <a:schemeClr val="tx1">
                    <a:alpha val="80000"/>
                  </a:schemeClr>
                </a:solidFill>
              </a:rPr>
              <a:t>Elimination of sales goals </a:t>
            </a:r>
          </a:p>
          <a:p>
            <a:pPr>
              <a:lnSpc>
                <a:spcPct val="150000"/>
              </a:lnSpc>
            </a:pPr>
            <a:r>
              <a:rPr lang="en-US" sz="1900" dirty="0">
                <a:solidFill>
                  <a:schemeClr val="tx1">
                    <a:alpha val="80000"/>
                  </a:schemeClr>
                </a:solidFill>
              </a:rPr>
              <a:t>Improving incentive and performance management systems </a:t>
            </a:r>
          </a:p>
          <a:p>
            <a:pPr>
              <a:lnSpc>
                <a:spcPct val="150000"/>
              </a:lnSpc>
            </a:pPr>
            <a:r>
              <a:rPr lang="en-US" sz="1900" dirty="0">
                <a:solidFill>
                  <a:schemeClr val="tx1">
                    <a:alpha val="80000"/>
                  </a:schemeClr>
                </a:solidFill>
              </a:rPr>
              <a:t>Centralizing control functions </a:t>
            </a:r>
          </a:p>
          <a:p>
            <a:pPr>
              <a:lnSpc>
                <a:spcPct val="150000"/>
              </a:lnSpc>
            </a:pPr>
            <a:r>
              <a:rPr lang="en-US" sz="1900" dirty="0">
                <a:solidFill>
                  <a:schemeClr val="tx1">
                    <a:alpha val="80000"/>
                  </a:schemeClr>
                </a:solidFill>
              </a:rPr>
              <a:t>New policy for Ethics, Oversight, and Integrity</a:t>
            </a:r>
            <a:endParaRPr lang="en-IN" sz="1900" dirty="0">
              <a:solidFill>
                <a:schemeClr val="tx1">
                  <a:alpha val="80000"/>
                </a:schemeClr>
              </a:solidFill>
            </a:endParaRPr>
          </a:p>
        </p:txBody>
      </p:sp>
      <p:pic>
        <p:nvPicPr>
          <p:cNvPr id="4098" name="Picture 2" descr="Impact &amp; Results : Charity Navigator">
            <a:extLst>
              <a:ext uri="{FF2B5EF4-FFF2-40B4-BE49-F238E27FC236}">
                <a16:creationId xmlns:a16="http://schemas.microsoft.com/office/drawing/2014/main" id="{6D14BF10-8BFF-47D8-9F36-CABB55BF40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15186" y="2829330"/>
            <a:ext cx="3812813" cy="22309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10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10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071040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84ECD9-B00D-485D-B203-2E319637359A}"/>
              </a:ext>
            </a:extLst>
          </p:cNvPr>
          <p:cNvSpPr>
            <a:spLocks noGrp="1"/>
          </p:cNvSpPr>
          <p:nvPr>
            <p:ph type="title"/>
          </p:nvPr>
        </p:nvSpPr>
        <p:spPr>
          <a:xfrm>
            <a:off x="433760" y="806471"/>
            <a:ext cx="6190412" cy="806470"/>
          </a:xfrm>
        </p:spPr>
        <p:txBody>
          <a:bodyPr anchor="b">
            <a:normAutofit/>
          </a:bodyPr>
          <a:lstStyle/>
          <a:p>
            <a:r>
              <a:rPr lang="en-IN" b="1" dirty="0"/>
              <a:t>Impact of the fraud:</a:t>
            </a:r>
          </a:p>
        </p:txBody>
      </p:sp>
      <p:cxnSp>
        <p:nvCxnSpPr>
          <p:cNvPr id="73"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88A210-59E3-412E-8FD9-E4C6DE1849BC}"/>
              </a:ext>
            </a:extLst>
          </p:cNvPr>
          <p:cNvSpPr>
            <a:spLocks noGrp="1"/>
          </p:cNvSpPr>
          <p:nvPr>
            <p:ph idx="1"/>
          </p:nvPr>
        </p:nvSpPr>
        <p:spPr>
          <a:xfrm>
            <a:off x="433760" y="1871154"/>
            <a:ext cx="7060734" cy="4334334"/>
          </a:xfrm>
        </p:spPr>
        <p:txBody>
          <a:bodyPr anchor="t">
            <a:normAutofit fontScale="92500" lnSpcReduction="10000"/>
          </a:bodyPr>
          <a:lstStyle/>
          <a:p>
            <a:r>
              <a:rPr lang="en-GB" sz="2200" b="1" dirty="0">
                <a:latin typeface="+mj-lt"/>
              </a:rPr>
              <a:t>EFFECT ON SERVICES</a:t>
            </a:r>
          </a:p>
          <a:p>
            <a:pPr marL="0" indent="0">
              <a:lnSpc>
                <a:spcPct val="110000"/>
              </a:lnSpc>
              <a:buNone/>
            </a:pPr>
            <a:r>
              <a:rPr lang="en-GB" sz="1900" dirty="0">
                <a:latin typeface="+mj-lt"/>
              </a:rPr>
              <a:t>Many organizations, including government entities, have suspended their ties with Wells Fargo over the recent scandal. This also means that if you are a financial advisor who is currently working with or for Wells Fargo, your business will be directly impacted.</a:t>
            </a:r>
          </a:p>
          <a:p>
            <a:pPr marL="0" indent="0">
              <a:lnSpc>
                <a:spcPct val="110000"/>
              </a:lnSpc>
              <a:buNone/>
            </a:pPr>
            <a:endParaRPr lang="en-GB" sz="1900" dirty="0">
              <a:latin typeface="+mj-lt"/>
            </a:endParaRPr>
          </a:p>
          <a:p>
            <a:r>
              <a:rPr lang="en-GB" sz="2200" b="1" dirty="0">
                <a:latin typeface="+mj-lt"/>
              </a:rPr>
              <a:t>EFFECT ON FINANCIAL UNCERTAINTY</a:t>
            </a:r>
          </a:p>
          <a:p>
            <a:pPr marL="0" indent="0">
              <a:lnSpc>
                <a:spcPct val="110000"/>
              </a:lnSpc>
              <a:buNone/>
            </a:pPr>
            <a:r>
              <a:rPr lang="en-GB" sz="1900" dirty="0">
                <a:latin typeface="+mj-lt"/>
              </a:rPr>
              <a:t>This cost Wells Fargo millions of dollars in fines and refunds to clients. Furthermore, profit expectations and share prices have fallen </a:t>
            </a:r>
            <a:r>
              <a:rPr lang="en-GB" sz="1700" dirty="0">
                <a:latin typeface="+mj-lt"/>
              </a:rPr>
              <a:t>	</a:t>
            </a:r>
            <a:endParaRPr lang="en-GB" sz="1500" dirty="0">
              <a:latin typeface="+mj-lt"/>
            </a:endParaRPr>
          </a:p>
          <a:p>
            <a:pPr algn="just">
              <a:lnSpc>
                <a:spcPct val="150000"/>
              </a:lnSpc>
            </a:pPr>
            <a:r>
              <a:rPr lang="en-GB" sz="2000" b="1" dirty="0">
                <a:latin typeface="+mj-lt"/>
              </a:rPr>
              <a:t>EFFECT ON </a:t>
            </a:r>
            <a:r>
              <a:rPr lang="en-GB" sz="2400" b="1" dirty="0">
                <a:latin typeface="+mj-lt"/>
              </a:rPr>
              <a:t>REPUTATION</a:t>
            </a:r>
            <a:endParaRPr lang="en-GB" sz="2000" b="1" dirty="0">
              <a:latin typeface="+mj-lt"/>
            </a:endParaRPr>
          </a:p>
          <a:p>
            <a:pPr marL="0" indent="0">
              <a:lnSpc>
                <a:spcPct val="110000"/>
              </a:lnSpc>
              <a:buNone/>
            </a:pPr>
            <a:r>
              <a:rPr lang="en-GB" sz="1900" dirty="0">
                <a:latin typeface="+mj-lt"/>
              </a:rPr>
              <a:t>Investors do not trust Well Fargo Advisors due to the scandal. They </a:t>
            </a:r>
            <a:r>
              <a:rPr lang="en-US" sz="1900" dirty="0">
                <a:solidFill>
                  <a:schemeClr val="tx1">
                    <a:alpha val="80000"/>
                  </a:schemeClr>
                </a:solidFill>
                <a:latin typeface="+mj-lt"/>
                <a:cs typeface="Times New Roman" panose="02020603050405020304" pitchFamily="18" charset="0"/>
              </a:rPr>
              <a:t>“Re-Established" to emphasize the company's commitment</a:t>
            </a:r>
          </a:p>
          <a:p>
            <a:pPr marL="0" indent="0">
              <a:lnSpc>
                <a:spcPct val="150000"/>
              </a:lnSpc>
              <a:buNone/>
            </a:pPr>
            <a:endParaRPr lang="en-US" sz="1900" dirty="0">
              <a:solidFill>
                <a:schemeClr val="tx1">
                  <a:alpha val="80000"/>
                </a:schemeClr>
              </a:solidFill>
              <a:latin typeface="+mj-lt"/>
              <a:cs typeface="Times New Roman" panose="02020603050405020304" pitchFamily="18" charset="0"/>
            </a:endParaRPr>
          </a:p>
        </p:txBody>
      </p:sp>
      <p:pic>
        <p:nvPicPr>
          <p:cNvPr id="5122" name="Picture 2" descr="There is no doubt that technology is playing a critical role in developing  societies as countries… | by Saurabh Dubey | Medium">
            <a:extLst>
              <a:ext uri="{FF2B5EF4-FFF2-40B4-BE49-F238E27FC236}">
                <a16:creationId xmlns:a16="http://schemas.microsoft.com/office/drawing/2014/main" id="{FADDA2B8-2E7B-4883-AF0C-F91DC6FDB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31" r="15465" b="-1"/>
          <a:stretch/>
        </p:blipFill>
        <p:spPr bwMode="auto">
          <a:xfrm>
            <a:off x="7654254" y="1698413"/>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
        <p:nvSpPr>
          <p:cNvPr id="7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77"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81577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CD6A-6BA1-4813-AC01-0F29B21F7158}"/>
              </a:ext>
            </a:extLst>
          </p:cNvPr>
          <p:cNvSpPr>
            <a:spLocks noGrp="1"/>
          </p:cNvSpPr>
          <p:nvPr>
            <p:ph type="title"/>
          </p:nvPr>
        </p:nvSpPr>
        <p:spPr>
          <a:xfrm>
            <a:off x="1406371" y="365125"/>
            <a:ext cx="10515600" cy="1325563"/>
          </a:xfrm>
        </p:spPr>
        <p:txBody>
          <a:bodyPr>
            <a:normAutofit fontScale="90000"/>
          </a:bodyPr>
          <a:lstStyle/>
          <a:p>
            <a:r>
              <a:rPr lang="en-US" sz="5400" b="1" dirty="0"/>
              <a:t>What actually happened in the Fraud!!!</a:t>
            </a:r>
            <a:endParaRPr lang="en-IN" sz="5400" b="1" dirty="0"/>
          </a:p>
        </p:txBody>
      </p:sp>
      <p:pic>
        <p:nvPicPr>
          <p:cNvPr id="4" name="Scandals Illustrated _ Wells Fargo Fraud">
            <a:hlinkClick r:id="" action="ppaction://media"/>
            <a:extLst>
              <a:ext uri="{FF2B5EF4-FFF2-40B4-BE49-F238E27FC236}">
                <a16:creationId xmlns:a16="http://schemas.microsoft.com/office/drawing/2014/main" id="{B4E07739-76B3-4A21-B395-2FEE4BA6B1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35576" y="1825625"/>
            <a:ext cx="7735887" cy="4351338"/>
          </a:xfrm>
        </p:spPr>
      </p:pic>
    </p:spTree>
    <p:extLst>
      <p:ext uri="{BB962C8B-B14F-4D97-AF65-F5344CB8AC3E}">
        <p14:creationId xmlns:p14="http://schemas.microsoft.com/office/powerpoint/2010/main" val="29305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690D7-6205-44C6-89E8-B28880BE820A}"/>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THANK YOU</a:t>
            </a:r>
          </a:p>
        </p:txBody>
      </p:sp>
      <p:pic>
        <p:nvPicPr>
          <p:cNvPr id="6" name="Graphic 5" descr="Handshake">
            <a:extLst>
              <a:ext uri="{FF2B5EF4-FFF2-40B4-BE49-F238E27FC236}">
                <a16:creationId xmlns:a16="http://schemas.microsoft.com/office/drawing/2014/main" id="{218C8366-C6F4-4DCD-B315-94DF71B689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438" y="625683"/>
            <a:ext cx="5454246" cy="5454246"/>
          </a:xfrm>
          <a:prstGeom prst="rect">
            <a:avLst/>
          </a:prstGeom>
        </p:spPr>
      </p:pic>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48932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178</TotalTime>
  <Words>526</Words>
  <Application>Microsoft Office PowerPoint</Application>
  <PresentationFormat>Widescreen</PresentationFormat>
  <Paragraphs>45</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vt:lpstr>
      <vt:lpstr>Calibri</vt:lpstr>
      <vt:lpstr>Calibri Light</vt:lpstr>
      <vt:lpstr>Times New Roman</vt:lpstr>
      <vt:lpstr>Tw Cen MT</vt:lpstr>
      <vt:lpstr>Office Theme</vt:lpstr>
      <vt:lpstr>Wells Fargo Misconduct</vt:lpstr>
      <vt:lpstr>Contents:</vt:lpstr>
      <vt:lpstr>Introduction:</vt:lpstr>
      <vt:lpstr>PowerPoint Presentation</vt:lpstr>
      <vt:lpstr>Ethical Violations :</vt:lpstr>
      <vt:lpstr>Key Remedial Measures Implemented:</vt:lpstr>
      <vt:lpstr>Impact of the fraud:</vt:lpstr>
      <vt:lpstr>What actually happened in the Fraud!!!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Wells Fargo Misconduct</dc:title>
  <dc:creator>KINSHUK SHARMA</dc:creator>
  <cp:lastModifiedBy>Dhruvi Bansal</cp:lastModifiedBy>
  <cp:revision>7</cp:revision>
  <dcterms:created xsi:type="dcterms:W3CDTF">2021-09-19T07:46:00Z</dcterms:created>
  <dcterms:modified xsi:type="dcterms:W3CDTF">2022-04-11T02:50:15Z</dcterms:modified>
</cp:coreProperties>
</file>